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263" r:id="rId11"/>
    <p:sldId id="264" r:id="rId12"/>
    <p:sldId id="280" r:id="rId13"/>
    <p:sldId id="281" r:id="rId14"/>
    <p:sldId id="265" r:id="rId15"/>
    <p:sldId id="266" r:id="rId16"/>
    <p:sldId id="267" r:id="rId17"/>
    <p:sldId id="282" r:id="rId18"/>
    <p:sldId id="283" r:id="rId19"/>
    <p:sldId id="268" r:id="rId20"/>
    <p:sldId id="284" r:id="rId21"/>
    <p:sldId id="269" r:id="rId22"/>
    <p:sldId id="270" r:id="rId23"/>
    <p:sldId id="271" r:id="rId24"/>
    <p:sldId id="285" r:id="rId25"/>
    <p:sldId id="276" r:id="rId26"/>
    <p:sldId id="272" r:id="rId27"/>
    <p:sldId id="273" r:id="rId28"/>
    <p:sldId id="274" r:id="rId2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Tìm ra chiều tốt nhất? và thế nào là tốt - chiều tốt nhất sẽ có phương sai lớn nhất !</a:t>
            </a:r>
            <a:endParaRPr lang="en-US" altLang="en-US"/>
          </a:p>
          <a:p>
            <a:r>
              <a:rPr lang="en-US" altLang="en-US"/>
              <a:t>PCA: Tim ra một chiều dữ liệu mà sao các điểm dữ liệu cách xa nhất có thể, không quan tâm đến label của dữ liệu:</a:t>
            </a:r>
            <a:endParaRPr lang="en-US" altLang="en-US"/>
          </a:p>
          <a:p>
            <a:r>
              <a:rPr lang="en-US" altLang="en-US"/>
              <a:t>Nội dung slide: , nói vị trí các điểm A, B ,C, D cho sánh dữ liệu ở ba chiều t1, t2, t3  và giải thích tại sao 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Nội dung slide: ba bước đầu tiên của PCA, điều quan trong là xây dựng một hệ trục tọa độ mới </a:t>
            </a: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Nội dung slide: lưu ý là, về thứ tự của cũng như khoảng cách của các điểm data không thay đổi </a:t>
            </a: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Hình bên trái vector cơ sở (0,1)  (1,0)</a:t>
            </a:r>
            <a:endParaRPr lang="en-US" altLang="en-US"/>
          </a:p>
          <a:p>
            <a:r>
              <a:rPr lang="en-US" altLang="en-US"/>
              <a:t>HÌnh bên phải vector cơ sở A và vetor B </a:t>
            </a:r>
            <a:endParaRPr lang="en-US" altLang="en-US"/>
          </a:p>
          <a:p>
            <a:r>
              <a:rPr lang="en-US" altLang="en-US"/>
              <a:t>u w là bộ hệ số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Tính trung bình cho từng chiều, và các chiều tọa độ mới </a:t>
            </a: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Cách biến đổi một ma trận về ma trận chéo hóa </a:t>
            </a: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" y="594360"/>
            <a:ext cx="11967210" cy="238760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Principal Component Analysis</a:t>
            </a:r>
            <a:b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(PCA)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en-US"/>
              <a:t>Nguyen Minh Hoang vs Ho Thi Kim Cuong </a:t>
            </a:r>
            <a:endParaRPr lang="en-US" altLang="en-US"/>
          </a:p>
          <a:p>
            <a:endParaRPr lang="en-US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23495" y="6345555"/>
            <a:ext cx="9105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https://www.youtube.com/watch?v=jZH-TZjiwOY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7 17-19-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3395" y="35560"/>
            <a:ext cx="866521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7 17-19-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4925" y="91440"/>
            <a:ext cx="9301480" cy="6409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5 21-34-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0" y="263525"/>
            <a:ext cx="11150600" cy="6330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7695" y="2075180"/>
            <a:ext cx="2159000" cy="7385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5 21-36-55"/>
          <p:cNvPicPr>
            <a:picLocks noChangeAspect="1"/>
          </p:cNvPicPr>
          <p:nvPr>
            <p:ph idx="1"/>
          </p:nvPr>
        </p:nvPicPr>
        <p:blipFill>
          <a:blip r:embed="rId1"/>
          <a:srcRect l="13446" t="10798" r="14177" b="4076"/>
          <a:stretch>
            <a:fillRect/>
          </a:stretch>
        </p:blipFill>
        <p:spPr>
          <a:xfrm>
            <a:off x="876300" y="192405"/>
            <a:ext cx="9563735" cy="63277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631440" y="1929765"/>
            <a:ext cx="102235" cy="161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631440" y="1878330"/>
            <a:ext cx="458470" cy="67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741930" y="1861820"/>
            <a:ext cx="331470" cy="2120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57150" y="91440"/>
            <a:ext cx="12076430" cy="78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PCA step 3: reducing complexity </a:t>
            </a:r>
            <a:endParaRPr lang="en-US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 descr="Screenshot from 2022-07-25 21-40-00"/>
          <p:cNvPicPr>
            <a:picLocks noChangeAspect="1"/>
          </p:cNvPicPr>
          <p:nvPr/>
        </p:nvPicPr>
        <p:blipFill>
          <a:blip r:embed="rId1"/>
          <a:srcRect l="17121" t="11077" r="15896" b="6521"/>
          <a:stretch>
            <a:fillRect/>
          </a:stretch>
        </p:blipFill>
        <p:spPr>
          <a:xfrm>
            <a:off x="1781810" y="880110"/>
            <a:ext cx="7836535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7 17-30-47"/>
          <p:cNvPicPr>
            <a:picLocks noChangeAspect="1"/>
          </p:cNvPicPr>
          <p:nvPr>
            <p:ph idx="1"/>
          </p:nvPr>
        </p:nvPicPr>
        <p:blipFill>
          <a:blip r:embed="rId1"/>
          <a:srcRect l="13797" r="13355"/>
          <a:stretch>
            <a:fillRect/>
          </a:stretch>
        </p:blipFill>
        <p:spPr>
          <a:xfrm>
            <a:off x="2633345" y="40005"/>
            <a:ext cx="7322185" cy="6778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7 17-34-00"/>
          <p:cNvPicPr>
            <a:picLocks noChangeAspect="1"/>
          </p:cNvPicPr>
          <p:nvPr>
            <p:ph idx="1"/>
          </p:nvPr>
        </p:nvPicPr>
        <p:blipFill>
          <a:blip r:embed="rId1"/>
          <a:srcRect l="12722" r="13543"/>
          <a:stretch>
            <a:fillRect/>
          </a:stretch>
        </p:blipFill>
        <p:spPr>
          <a:xfrm>
            <a:off x="2077085" y="67310"/>
            <a:ext cx="8037830" cy="67227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from 2022-07-25 21-42-51"/>
          <p:cNvPicPr>
            <a:picLocks noChangeAspect="1"/>
          </p:cNvPicPr>
          <p:nvPr/>
        </p:nvPicPr>
        <p:blipFill>
          <a:blip r:embed="rId1"/>
          <a:srcRect l="13567" r="14122"/>
          <a:stretch>
            <a:fillRect/>
          </a:stretch>
        </p:blipFill>
        <p:spPr>
          <a:xfrm>
            <a:off x="2352675" y="-13970"/>
            <a:ext cx="7172325" cy="6886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7 17-36-57"/>
          <p:cNvPicPr>
            <a:picLocks noChangeAspect="1"/>
          </p:cNvPicPr>
          <p:nvPr>
            <p:ph idx="1"/>
          </p:nvPr>
        </p:nvPicPr>
        <p:blipFill>
          <a:blip r:embed="rId1"/>
          <a:srcRect l="13517" r="14455"/>
          <a:stretch>
            <a:fillRect/>
          </a:stretch>
        </p:blipFill>
        <p:spPr>
          <a:xfrm>
            <a:off x="2038350" y="-4445"/>
            <a:ext cx="7748905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from 2022-07-25 21-43-15"/>
          <p:cNvPicPr>
            <a:picLocks noChangeAspect="1"/>
          </p:cNvPicPr>
          <p:nvPr/>
        </p:nvPicPr>
        <p:blipFill>
          <a:blip r:embed="rId1"/>
          <a:srcRect l="13083" r="13185"/>
          <a:stretch>
            <a:fillRect/>
          </a:stretch>
        </p:blipFill>
        <p:spPr>
          <a:xfrm>
            <a:off x="1910715" y="46355"/>
            <a:ext cx="8007350" cy="67652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495" y="-17145"/>
            <a:ext cx="10515600" cy="95440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 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955" y="1165860"/>
            <a:ext cx="10515600" cy="1575435"/>
          </a:xfrm>
        </p:spPr>
        <p:txBody>
          <a:bodyPr>
            <a:noAutofit/>
          </a:bodyPr>
          <a:p>
            <a:r>
              <a:rPr lang="en-US" altLang="en-US" sz="4000"/>
              <a:t>Idea of PCA and steps </a:t>
            </a:r>
            <a:endParaRPr lang="en-US" altLang="en-US" sz="4000"/>
          </a:p>
          <a:p>
            <a:r>
              <a:rPr lang="en-US" altLang="en-US" sz="4000"/>
              <a:t>How it works through example  </a:t>
            </a:r>
            <a:endParaRPr lang="en-US" altLang="en-US" sz="4000"/>
          </a:p>
          <a:p>
            <a:r>
              <a:rPr lang="en-US" altLang="en-US" sz="4000"/>
              <a:t>Method overview</a:t>
            </a:r>
            <a:endParaRPr lang="en-US" altLang="en-US" sz="4000"/>
          </a:p>
          <a:p>
            <a:r>
              <a:rPr lang="" altLang="en-US" sz="4000"/>
              <a:t>Practice </a:t>
            </a:r>
            <a:r>
              <a:rPr lang="en-US" altLang="en-US" sz="4000"/>
              <a:t> </a:t>
            </a:r>
            <a:endParaRPr lang="en-US" altLang="en-US" sz="4000"/>
          </a:p>
          <a:p>
            <a:endParaRPr lang="en-US" altLang="en-US"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from 2022-07-25 21-43-20"/>
          <p:cNvPicPr>
            <a:picLocks noChangeAspect="1"/>
          </p:cNvPicPr>
          <p:nvPr/>
        </p:nvPicPr>
        <p:blipFill>
          <a:blip r:embed="rId1"/>
          <a:srcRect l="13825" r="14022"/>
          <a:stretch>
            <a:fillRect/>
          </a:stretch>
        </p:blipFill>
        <p:spPr>
          <a:xfrm>
            <a:off x="1826895" y="19050"/>
            <a:ext cx="8404225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Screenshot from 2022-07-25 21-44-01"/>
          <p:cNvPicPr>
            <a:picLocks noChangeAspect="1"/>
          </p:cNvPicPr>
          <p:nvPr>
            <p:ph idx="1"/>
          </p:nvPr>
        </p:nvPicPr>
        <p:blipFill>
          <a:blip r:embed="rId1"/>
          <a:srcRect l="13599" r="13394"/>
          <a:stretch>
            <a:fillRect/>
          </a:stretch>
        </p:blipFill>
        <p:spPr>
          <a:xfrm>
            <a:off x="1942465" y="6985"/>
            <a:ext cx="8495665" cy="68440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7 17-46-48"/>
          <p:cNvPicPr>
            <a:picLocks noChangeAspect="1"/>
          </p:cNvPicPr>
          <p:nvPr>
            <p:ph idx="1"/>
          </p:nvPr>
        </p:nvPicPr>
        <p:blipFill>
          <a:blip r:embed="rId1"/>
          <a:srcRect l="12601" r="13556"/>
          <a:stretch>
            <a:fillRect/>
          </a:stretch>
        </p:blipFill>
        <p:spPr>
          <a:xfrm>
            <a:off x="2164715" y="-5080"/>
            <a:ext cx="7862570" cy="67544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5 21-49-43"/>
          <p:cNvPicPr>
            <a:picLocks noChangeAspect="1"/>
          </p:cNvPicPr>
          <p:nvPr>
            <p:ph idx="1"/>
          </p:nvPr>
        </p:nvPicPr>
        <p:blipFill>
          <a:blip r:embed="rId1"/>
          <a:srcRect l="13650" r="14271"/>
          <a:stretch>
            <a:fillRect/>
          </a:stretch>
        </p:blipFill>
        <p:spPr>
          <a:xfrm>
            <a:off x="2362835" y="22860"/>
            <a:ext cx="7738745" cy="6812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5 21-49-56"/>
          <p:cNvPicPr>
            <a:picLocks noChangeAspect="1"/>
          </p:cNvPicPr>
          <p:nvPr>
            <p:ph idx="1"/>
          </p:nvPr>
        </p:nvPicPr>
        <p:blipFill>
          <a:blip r:embed="rId1"/>
          <a:srcRect l="13596" r="13796"/>
          <a:stretch>
            <a:fillRect/>
          </a:stretch>
        </p:blipFill>
        <p:spPr>
          <a:xfrm>
            <a:off x="1945640" y="-19685"/>
            <a:ext cx="8301355" cy="6677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5 21-50-32"/>
          <p:cNvPicPr>
            <a:picLocks noChangeAspect="1"/>
          </p:cNvPicPr>
          <p:nvPr>
            <p:ph idx="1"/>
          </p:nvPr>
        </p:nvPicPr>
        <p:blipFill>
          <a:blip r:embed="rId1"/>
          <a:srcRect l="13964" r="14087"/>
          <a:stretch>
            <a:fillRect/>
          </a:stretch>
        </p:blipFill>
        <p:spPr>
          <a:xfrm>
            <a:off x="2748280" y="13970"/>
            <a:ext cx="6684010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from 2022-07-25 21-51-01"/>
          <p:cNvPicPr>
            <a:picLocks noChangeAspect="1"/>
          </p:cNvPicPr>
          <p:nvPr>
            <p:ph idx="1"/>
          </p:nvPr>
        </p:nvPicPr>
        <p:blipFill>
          <a:blip r:embed="rId1"/>
          <a:srcRect l="13617" r="13617"/>
          <a:stretch>
            <a:fillRect/>
          </a:stretch>
        </p:blipFill>
        <p:spPr>
          <a:xfrm>
            <a:off x="2030730" y="3175"/>
            <a:ext cx="813054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0960" y="42545"/>
            <a:ext cx="3392170" cy="76835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Idea of PCA</a:t>
            </a:r>
            <a:endParaRPr lang="en-US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Picture 4" descr="Screenshot from 2022-07-25 20-04-38"/>
          <p:cNvPicPr>
            <a:picLocks noChangeAspect="1"/>
          </p:cNvPicPr>
          <p:nvPr/>
        </p:nvPicPr>
        <p:blipFill>
          <a:blip r:embed="rId1"/>
          <a:srcRect l="44211" t="4703" r="13327" b="25196"/>
          <a:stretch>
            <a:fillRect/>
          </a:stretch>
        </p:blipFill>
        <p:spPr>
          <a:xfrm>
            <a:off x="135255" y="1185545"/>
            <a:ext cx="5290185" cy="4912995"/>
          </a:xfrm>
          <a:prstGeom prst="rect">
            <a:avLst/>
          </a:prstGeom>
        </p:spPr>
      </p:pic>
      <p:pic>
        <p:nvPicPr>
          <p:cNvPr id="7" name="Picture 6" descr="Screenshot from 2022-07-25 20-04-38"/>
          <p:cNvPicPr>
            <a:picLocks noChangeAspect="1"/>
          </p:cNvPicPr>
          <p:nvPr/>
        </p:nvPicPr>
        <p:blipFill>
          <a:blip r:embed="rId1"/>
          <a:srcRect l="28239" t="74276" r="32891" b="6397"/>
          <a:stretch>
            <a:fillRect/>
          </a:stretch>
        </p:blipFill>
        <p:spPr>
          <a:xfrm>
            <a:off x="5630545" y="2354580"/>
            <a:ext cx="603885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" y="13970"/>
            <a:ext cx="4983480" cy="107061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STEPS FOR PCA 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 descr="Screenshot from 2022-07-25 20-18-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1393190"/>
            <a:ext cx="3781425" cy="3503930"/>
          </a:xfrm>
          <a:prstGeom prst="rect">
            <a:avLst/>
          </a:prstGeom>
        </p:spPr>
      </p:pic>
      <p:pic>
        <p:nvPicPr>
          <p:cNvPr id="8" name="Picture 7" descr="Screenshot from 2022-07-25 20-18-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580" y="1404620"/>
            <a:ext cx="3645535" cy="3492500"/>
          </a:xfrm>
          <a:prstGeom prst="rect">
            <a:avLst/>
          </a:prstGeom>
        </p:spPr>
      </p:pic>
      <p:pic>
        <p:nvPicPr>
          <p:cNvPr id="9" name="Picture 8" descr="Screenshot from 2022-07-25 20-18-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245" y="1404620"/>
            <a:ext cx="3900170" cy="3514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50165" y="13970"/>
            <a:ext cx="4983480" cy="10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STEPS FOR PCA 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 descr="Screenshot from 2022-07-25 20-18-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" y="1558925"/>
            <a:ext cx="3761105" cy="3113405"/>
          </a:xfrm>
          <a:prstGeom prst="rect">
            <a:avLst/>
          </a:prstGeom>
        </p:spPr>
      </p:pic>
      <p:pic>
        <p:nvPicPr>
          <p:cNvPr id="7" name="Picture 6" descr="Screenshot from 2022-07-25 20-19-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0" y="1662430"/>
            <a:ext cx="3783965" cy="3010535"/>
          </a:xfrm>
          <a:prstGeom prst="rect">
            <a:avLst/>
          </a:prstGeom>
        </p:spPr>
      </p:pic>
      <p:pic>
        <p:nvPicPr>
          <p:cNvPr id="8" name="Picture 7" descr="Screenshot from 2022-07-25 20-19-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035" y="1478915"/>
            <a:ext cx="3858260" cy="3194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83185" y="13970"/>
            <a:ext cx="4983480" cy="10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STEPS FOR PCA 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 descr="Screenshot from 2022-07-25 20-19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0035" y="1084580"/>
            <a:ext cx="3662680" cy="2873375"/>
          </a:xfrm>
          <a:prstGeom prst="rect">
            <a:avLst/>
          </a:prstGeom>
        </p:spPr>
      </p:pic>
      <p:pic>
        <p:nvPicPr>
          <p:cNvPr id="6" name="Picture 5" descr="Screenshot from 2022-07-25 20-19-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" y="1010285"/>
            <a:ext cx="3566160" cy="2947035"/>
          </a:xfrm>
          <a:prstGeom prst="rect">
            <a:avLst/>
          </a:prstGeom>
        </p:spPr>
      </p:pic>
      <p:pic>
        <p:nvPicPr>
          <p:cNvPr id="9" name="Picture 8" descr="Screenshot from 2022-07-25 20-20-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908685"/>
            <a:ext cx="4011295" cy="3049270"/>
          </a:xfrm>
          <a:prstGeom prst="rect">
            <a:avLst/>
          </a:prstGeom>
        </p:spPr>
      </p:pic>
      <p:pic>
        <p:nvPicPr>
          <p:cNvPr id="10" name="Picture 9" descr="Screenshot from 2022-07-25 20-20-25"/>
          <p:cNvPicPr>
            <a:picLocks noChangeAspect="1"/>
          </p:cNvPicPr>
          <p:nvPr/>
        </p:nvPicPr>
        <p:blipFill>
          <a:blip r:embed="rId4"/>
          <a:srcRect r="16769"/>
          <a:stretch>
            <a:fillRect/>
          </a:stretch>
        </p:blipFill>
        <p:spPr>
          <a:xfrm>
            <a:off x="2346960" y="4323080"/>
            <a:ext cx="7148195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from 2022-07-25 20-40-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252095"/>
            <a:ext cx="3550285" cy="3589655"/>
          </a:xfrm>
          <a:prstGeom prst="rect">
            <a:avLst/>
          </a:prstGeom>
        </p:spPr>
      </p:pic>
      <p:pic>
        <p:nvPicPr>
          <p:cNvPr id="5" name="Picture 4" descr="Screenshot from 2022-07-25 20-42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35" y="175260"/>
            <a:ext cx="3903345" cy="3666490"/>
          </a:xfrm>
          <a:prstGeom prst="rect">
            <a:avLst/>
          </a:prstGeom>
        </p:spPr>
      </p:pic>
      <p:pic>
        <p:nvPicPr>
          <p:cNvPr id="6" name="Picture 5" descr="Screenshot from 2022-07-25 20-49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10" y="252095"/>
            <a:ext cx="4378325" cy="3590290"/>
          </a:xfrm>
          <a:prstGeom prst="rect">
            <a:avLst/>
          </a:prstGeom>
        </p:spPr>
      </p:pic>
      <p:pic>
        <p:nvPicPr>
          <p:cNvPr id="7" name="Picture 6" descr="Screenshot from 2022-07-25 20-52-39"/>
          <p:cNvPicPr>
            <a:picLocks noChangeAspect="1"/>
          </p:cNvPicPr>
          <p:nvPr/>
        </p:nvPicPr>
        <p:blipFill>
          <a:blip r:embed="rId4"/>
          <a:srcRect t="6777" b="22141"/>
          <a:stretch>
            <a:fillRect/>
          </a:stretch>
        </p:blipFill>
        <p:spPr>
          <a:xfrm>
            <a:off x="1158240" y="4242435"/>
            <a:ext cx="10057765" cy="1172210"/>
          </a:xfrm>
          <a:prstGeom prst="rect">
            <a:avLst/>
          </a:prstGeom>
        </p:spPr>
      </p:pic>
      <p:pic>
        <p:nvPicPr>
          <p:cNvPr id="8" name="Picture 7" descr="Screenshot from 2022-07-25 20-54-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530" y="5638165"/>
            <a:ext cx="7266940" cy="73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2225" y="73025"/>
            <a:ext cx="304546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Examples  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834390" y="830580"/>
          <a:ext cx="495681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270"/>
                <a:gridCol w="1652270"/>
                <a:gridCol w="16522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X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Y </a:t>
                      </a:r>
                      <a:endParaRPr lang="en-U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A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2</a:t>
                      </a:r>
                      <a:endParaRPr lang="en-U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B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7</a:t>
                      </a:r>
                      <a:endParaRPr lang="en-U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D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2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2</a:t>
                      </a:r>
                      <a:endParaRPr lang="en-U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E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6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3</a:t>
                      </a:r>
                      <a:endParaRPr lang="en-U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>
                          <a:latin typeface="Ubuntu" panose="020B0604030602030204" charset="0"/>
                          <a:ea typeface="Ubuntu" panose="020B0604030602030204" charset="0"/>
                        </a:rPr>
                        <a:t>μ</a:t>
                      </a:r>
                      <a:endParaRPr lang="en-US" altLang="en-US">
                        <a:latin typeface="Ubuntu" panose="020B0604030602030204" charset="0"/>
                        <a:ea typeface="Ubuntu" panose="020B0604030602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latin typeface="Ubuntu" panose="020B0604030602030204" charset="0"/>
                          <a:ea typeface="Ubuntu" panose="020B0604030602030204" charset="0"/>
                        </a:rPr>
                        <a:t>μ1= 4</a:t>
                      </a:r>
                      <a:endParaRPr lang="en-US" altLang="en-US">
                        <a:latin typeface="Ubuntu" panose="020B0604030602030204" charset="0"/>
                        <a:ea typeface="Ubuntu" panose="020B0604030602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latin typeface="Ubuntu" panose="020B0604030602030204" charset="0"/>
                          <a:ea typeface="Ubuntu" panose="020B0604030602030204" charset="0"/>
                        </a:rPr>
                        <a:t>μ2=3</a:t>
                      </a:r>
                      <a:endParaRPr lang="en-US" altLang="en-US">
                        <a:latin typeface="Ubuntu" panose="020B0604030602030204" charset="0"/>
                        <a:ea typeface="Ubuntu" panose="020B0604030602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6327775" y="830580"/>
          <a:ext cx="50577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/>
                <a:gridCol w="1685925"/>
                <a:gridCol w="1685925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X - </a:t>
                      </a:r>
                      <a:r>
                        <a:rPr lang="en-US" altLang="en-US">
                          <a:latin typeface="Ubuntu" panose="020B0604030602030204" charset="0"/>
                          <a:ea typeface="Ubuntu" panose="020B0604030602030204" charset="0"/>
                        </a:rPr>
                        <a:t>μ1</a:t>
                      </a:r>
                      <a:endParaRPr lang="en-US" altLang="en-US">
                        <a:latin typeface="Ubuntu" panose="020B0604030602030204" charset="0"/>
                        <a:ea typeface="Ubuntu" panose="020B0604030602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Y - </a:t>
                      </a:r>
                      <a:r>
                        <a:rPr lang="en-US" altLang="en-US">
                          <a:latin typeface="Ubuntu" panose="020B0604030602030204" charset="0"/>
                          <a:ea typeface="Ubuntu" panose="020B0604030602030204" charset="0"/>
                        </a:rPr>
                        <a:t>μ2</a:t>
                      </a:r>
                      <a:endParaRPr lang="en-US" altLang="en-US">
                        <a:latin typeface="Ubuntu" panose="020B0604030602030204" charset="0"/>
                        <a:ea typeface="Ubuntu" panose="020B0604030602030204" charset="0"/>
                      </a:endParaRPr>
                    </a:p>
                  </a:txBody>
                  <a:tcPr/>
                </a:tc>
              </a:tr>
              <a:tr h="452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A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4 - 4 = 0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2 - 3 = -1 </a:t>
                      </a:r>
                      <a:endParaRPr lang="en-US" altLang="en-US"/>
                    </a:p>
                  </a:txBody>
                  <a:tcPr/>
                </a:tc>
              </a:tr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B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0 - 4 = -4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1 - 3 = -2</a:t>
                      </a:r>
                      <a:endParaRPr lang="en-US" altLang="en-US"/>
                    </a:p>
                  </a:txBody>
                  <a:tcPr/>
                </a:tc>
              </a:tr>
              <a:tr h="452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8 - 4 = 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7 - 3 = 4</a:t>
                      </a:r>
                      <a:endParaRPr lang="en-US" altLang="en-US"/>
                    </a:p>
                  </a:txBody>
                  <a:tcPr/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D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2 - 4 = -2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2 - 3 = -1</a:t>
                      </a:r>
                      <a:endParaRPr lang="en-US" altLang="en-US"/>
                    </a:p>
                  </a:txBody>
                  <a:tcPr/>
                </a:tc>
              </a:tr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Gene E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6 - 4 = 2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3 - 3 = 0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 descr="Screenshot from 2022-07-25 20-18-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7040" y="3579495"/>
            <a:ext cx="3528695" cy="3179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" y="91440"/>
            <a:ext cx="12076430" cy="78867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PCA step 2: rotating the grid, base on variance </a:t>
            </a:r>
            <a:endParaRPr lang="en-US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 descr="Screenshot from 2022-07-25 21-23-00"/>
          <p:cNvPicPr>
            <a:picLocks noChangeAspect="1"/>
          </p:cNvPicPr>
          <p:nvPr/>
        </p:nvPicPr>
        <p:blipFill>
          <a:blip r:embed="rId1"/>
          <a:srcRect l="15732" t="11302" r="13611" b="9147"/>
          <a:stretch>
            <a:fillRect/>
          </a:stretch>
        </p:blipFill>
        <p:spPr>
          <a:xfrm>
            <a:off x="57150" y="763270"/>
            <a:ext cx="7106920" cy="45008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015" y="4331335"/>
            <a:ext cx="4737100" cy="5994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278755" y="4603115"/>
            <a:ext cx="20250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8132445" y="3693160"/>
            <a:ext cx="2583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Covariance Matrix </a:t>
            </a:r>
            <a:endParaRPr lang="en-US" altLang="en-US" b="1"/>
          </a:p>
        </p:txBody>
      </p:sp>
      <p:pic>
        <p:nvPicPr>
          <p:cNvPr id="12" name="Picture 11" descr="Screenshot from 2022-07-25 21-32-34"/>
          <p:cNvPicPr>
            <a:picLocks noChangeAspect="1"/>
          </p:cNvPicPr>
          <p:nvPr/>
        </p:nvPicPr>
        <p:blipFill>
          <a:blip r:embed="rId2"/>
          <a:srcRect l="18011" t="71369" r="37247" b="9495"/>
          <a:stretch>
            <a:fillRect/>
          </a:stretch>
        </p:blipFill>
        <p:spPr>
          <a:xfrm>
            <a:off x="7303770" y="4061460"/>
            <a:ext cx="4500245" cy="1082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WPS Presentation</Application>
  <PresentationFormat>Widescreen</PresentationFormat>
  <Paragraphs>105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SimSun</vt:lpstr>
      <vt:lpstr>Wingdings</vt:lpstr>
      <vt:lpstr>Ubuntu</vt:lpstr>
      <vt:lpstr>Calibri Light</vt:lpstr>
      <vt:lpstr>DejaVu Sans</vt:lpstr>
      <vt:lpstr>Calibri</vt:lpstr>
      <vt:lpstr>微软雅黑</vt:lpstr>
      <vt:lpstr>Droid Sans Fallback</vt:lpstr>
      <vt:lpstr/>
      <vt:lpstr>Arial Unicode MS</vt:lpstr>
      <vt:lpstr>Standard Symbols PS</vt:lpstr>
      <vt:lpstr>Gubbi</vt:lpstr>
      <vt:lpstr>Office Theme</vt:lpstr>
      <vt:lpstr>Principal Component Analysis (PCA) </vt:lpstr>
      <vt:lpstr>Outline </vt:lpstr>
      <vt:lpstr>PowerPoint 演示文稿</vt:lpstr>
      <vt:lpstr>STEPS FOR PCA </vt:lpstr>
      <vt:lpstr>PowerPoint 演示文稿</vt:lpstr>
      <vt:lpstr>PowerPoint 演示文稿</vt:lpstr>
      <vt:lpstr>PowerPoint 演示文稿</vt:lpstr>
      <vt:lpstr>PowerPoint 演示文稿</vt:lpstr>
      <vt:lpstr>PCA step 2: rotating the grid, base on variance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 Analysis </dc:title>
  <dc:creator>minhhoang</dc:creator>
  <cp:lastModifiedBy>minhhoang</cp:lastModifiedBy>
  <cp:revision>7</cp:revision>
  <dcterms:created xsi:type="dcterms:W3CDTF">2022-08-03T17:10:01Z</dcterms:created>
  <dcterms:modified xsi:type="dcterms:W3CDTF">2022-08-03T17:10:01Z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